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94" d="100"/>
          <a:sy n="94" d="100"/>
        </p:scale>
        <p:origin x="67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ia Fernanda ." userId="33aec812436b6b27" providerId="LiveId" clId="{743C8BBE-9CDE-4F5D-AB7B-3FFF6EDCC4AB}"/>
    <pc:docChg chg="modSld">
      <pc:chgData name="Maria Fernanda ." userId="33aec812436b6b27" providerId="LiveId" clId="{743C8BBE-9CDE-4F5D-AB7B-3FFF6EDCC4AB}" dt="2025-12-09T22:31:00.504" v="4" actId="14100"/>
      <pc:docMkLst>
        <pc:docMk/>
      </pc:docMkLst>
      <pc:sldChg chg="modSp mod">
        <pc:chgData name="Maria Fernanda ." userId="33aec812436b6b27" providerId="LiveId" clId="{743C8BBE-9CDE-4F5D-AB7B-3FFF6EDCC4AB}" dt="2025-12-09T22:30:25.120" v="3" actId="1076"/>
        <pc:sldMkLst>
          <pc:docMk/>
          <pc:sldMk cId="0" sldId="256"/>
        </pc:sldMkLst>
        <pc:spChg chg="mod">
          <ac:chgData name="Maria Fernanda ." userId="33aec812436b6b27" providerId="LiveId" clId="{743C8BBE-9CDE-4F5D-AB7B-3FFF6EDCC4AB}" dt="2025-12-09T22:30:19.841" v="2" actId="1076"/>
          <ac:spMkLst>
            <pc:docMk/>
            <pc:sldMk cId="0" sldId="256"/>
            <ac:spMk id="4" creationId="{00000000-0000-0000-0000-000000000000}"/>
          </ac:spMkLst>
        </pc:spChg>
        <pc:spChg chg="mod">
          <ac:chgData name="Maria Fernanda ." userId="33aec812436b6b27" providerId="LiveId" clId="{743C8BBE-9CDE-4F5D-AB7B-3FFF6EDCC4AB}" dt="2025-12-09T22:30:13.264" v="1" actId="1076"/>
          <ac:spMkLst>
            <pc:docMk/>
            <pc:sldMk cId="0" sldId="256"/>
            <ac:spMk id="5" creationId="{00000000-0000-0000-0000-000000000000}"/>
          </ac:spMkLst>
        </pc:spChg>
        <pc:spChg chg="mod">
          <ac:chgData name="Maria Fernanda ." userId="33aec812436b6b27" providerId="LiveId" clId="{743C8BBE-9CDE-4F5D-AB7B-3FFF6EDCC4AB}" dt="2025-12-09T22:30:08.792" v="0" actId="1076"/>
          <ac:spMkLst>
            <pc:docMk/>
            <pc:sldMk cId="0" sldId="256"/>
            <ac:spMk id="6" creationId="{00000000-0000-0000-0000-000000000000}"/>
          </ac:spMkLst>
        </pc:spChg>
        <pc:picChg chg="mod">
          <ac:chgData name="Maria Fernanda ." userId="33aec812436b6b27" providerId="LiveId" clId="{743C8BBE-9CDE-4F5D-AB7B-3FFF6EDCC4AB}" dt="2025-12-09T22:30:25.120" v="3" actId="1076"/>
          <ac:picMkLst>
            <pc:docMk/>
            <pc:sldMk cId="0" sldId="256"/>
            <ac:picMk id="3" creationId="{00000000-0000-0000-0000-000000000000}"/>
          </ac:picMkLst>
        </pc:picChg>
      </pc:sldChg>
      <pc:sldChg chg="modSp mod">
        <pc:chgData name="Maria Fernanda ." userId="33aec812436b6b27" providerId="LiveId" clId="{743C8BBE-9CDE-4F5D-AB7B-3FFF6EDCC4AB}" dt="2025-12-09T22:31:00.504" v="4" actId="14100"/>
        <pc:sldMkLst>
          <pc:docMk/>
          <pc:sldMk cId="0" sldId="259"/>
        </pc:sldMkLst>
        <pc:spChg chg="mod">
          <ac:chgData name="Maria Fernanda ." userId="33aec812436b6b27" providerId="LiveId" clId="{743C8BBE-9CDE-4F5D-AB7B-3FFF6EDCC4AB}" dt="2025-12-09T22:31:00.504" v="4" actId="14100"/>
          <ac:spMkLst>
            <pc:docMk/>
            <pc:sldMk cId="0" sldId="259"/>
            <ac:spMk id="2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145577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0A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169299" y="1357313"/>
            <a:ext cx="680525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7200"/>
              </a:lnSpc>
              <a:spcAft>
                <a:spcPts val="600"/>
              </a:spcAft>
              <a:buNone/>
            </a:pPr>
            <a:r>
              <a:rPr lang="en-US" sz="7200" b="1" dirty="0">
                <a:solidFill>
                  <a:srgbClr val="C77D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VOLVER A VOS</a:t>
            </a:r>
            <a:endParaRPr lang="en-US" sz="7200" dirty="0"/>
          </a:p>
        </p:txBody>
      </p:sp>
      <p:pic>
        <p:nvPicPr>
          <p:cNvPr id="3" name="Image 0" descr="/tmp/rasterized-gradient-15bddab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6851" y="3024188"/>
            <a:ext cx="3810000" cy="28575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169225" y="3090863"/>
            <a:ext cx="6805252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700"/>
              </a:lnSpc>
              <a:spcBef>
                <a:spcPts val="300"/>
              </a:spcBef>
              <a:spcAft>
                <a:spcPts val="1200"/>
              </a:spcAft>
              <a:buNone/>
            </a:pPr>
            <a:r>
              <a:rPr lang="en-US" sz="2250" dirty="0">
                <a:solidFill>
                  <a:srgbClr val="9D4E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Paso 2: Salir del Piloto Automático</a:t>
            </a:r>
            <a:endParaRPr lang="en-US" sz="2250" dirty="0"/>
          </a:p>
        </p:txBody>
      </p:sp>
      <p:sp>
        <p:nvSpPr>
          <p:cNvPr id="5" name="Text 2"/>
          <p:cNvSpPr/>
          <p:nvPr/>
        </p:nvSpPr>
        <p:spPr>
          <a:xfrm>
            <a:off x="1169225" y="3481388"/>
            <a:ext cx="6805252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1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1500" dirty="0">
                <a:solidFill>
                  <a:srgbClr val="E8E4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Pasos Para Despertar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1169225" y="3748088"/>
            <a:ext cx="6805252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1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1350" dirty="0">
                <a:solidFill>
                  <a:srgbClr val="E8E4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María Fernanda Méndez</a:t>
            </a:r>
            <a:endParaRPr lang="en-US" sz="13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F0A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00" y="228600"/>
            <a:ext cx="4391406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700" b="1" dirty="0">
                <a:solidFill>
                  <a:srgbClr val="C77D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La Ilusión de Estar Despierto</a:t>
            </a:r>
            <a:endParaRPr lang="en-US" sz="2700" dirty="0"/>
          </a:p>
        </p:txBody>
      </p:sp>
      <p:pic>
        <p:nvPicPr>
          <p:cNvPr id="3" name="Image 0" descr="/tmp/rasterized-gradient-9b17906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" y="1218307"/>
            <a:ext cx="8382000" cy="1838325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66750" y="1485007"/>
            <a:ext cx="8025003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spcBef>
                <a:spcPts val="300"/>
              </a:spcBef>
              <a:spcAft>
                <a:spcPts val="900"/>
              </a:spcAft>
              <a:buNone/>
            </a:pPr>
            <a:r>
              <a:rPr lang="en-US" sz="1500" b="1" dirty="0">
                <a:solidFill>
                  <a:srgbClr val="FFD7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¿Qué es vivir en piloto automático?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666750" y="1866007"/>
            <a:ext cx="8025003" cy="4286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688"/>
              </a:lnSpc>
              <a:spcBef>
                <a:spcPts val="300"/>
              </a:spcBef>
              <a:spcAft>
                <a:spcPts val="750"/>
              </a:spcAft>
              <a:buNone/>
            </a:pPr>
            <a:r>
              <a:rPr lang="en-US" sz="1125" dirty="0">
                <a:solidFill>
                  <a:srgbClr val="E8E4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Tus días se repiten como un loop interminable: mismas rutinas, mismos pensamientos, mismas reacciones, mismos resultados.</a:t>
            </a:r>
            <a:endParaRPr lang="en-US" sz="1125" dirty="0"/>
          </a:p>
        </p:txBody>
      </p:sp>
      <p:sp>
        <p:nvSpPr>
          <p:cNvPr id="6" name="Text 3"/>
          <p:cNvSpPr/>
          <p:nvPr/>
        </p:nvSpPr>
        <p:spPr>
          <a:xfrm>
            <a:off x="666750" y="2389882"/>
            <a:ext cx="8025003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5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1050" dirty="0">
                <a:solidFill>
                  <a:srgbClr val="B8A8D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Actuás por inercia, no por elección consciente. Tu mente está atrapada en el pasado o proyectada en el futuro, pero casi nunca está aquí, ahora.</a:t>
            </a:r>
            <a:endParaRPr lang="en-US" sz="1050" dirty="0"/>
          </a:p>
        </p:txBody>
      </p:sp>
      <p:sp>
        <p:nvSpPr>
          <p:cNvPr id="7" name="Text 4"/>
          <p:cNvSpPr/>
          <p:nvPr/>
        </p:nvSpPr>
        <p:spPr>
          <a:xfrm>
            <a:off x="381000" y="3209032"/>
            <a:ext cx="8382000" cy="1097161"/>
          </a:xfrm>
          <a:prstGeom prst="roundRect">
            <a:avLst>
              <a:gd name="adj" fmla="val 6945"/>
            </a:avLst>
          </a:prstGeom>
          <a:solidFill>
            <a:srgbClr val="1E1435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8" name="Text 5"/>
          <p:cNvSpPr/>
          <p:nvPr/>
        </p:nvSpPr>
        <p:spPr>
          <a:xfrm>
            <a:off x="491490" y="3437632"/>
            <a:ext cx="8161020" cy="6399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52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1800" b="1" dirty="0">
                <a:solidFill>
                  <a:srgbClr val="C77D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Vivís dormida, ejecutando un programa que se instaló hace años y que nunca cuestionaste.</a:t>
            </a:r>
            <a:endParaRPr lang="en-US" sz="1800" dirty="0"/>
          </a:p>
        </p:txBody>
      </p:sp>
      <p:sp>
        <p:nvSpPr>
          <p:cNvPr id="9" name="Text 6"/>
          <p:cNvSpPr/>
          <p:nvPr/>
        </p:nvSpPr>
        <p:spPr>
          <a:xfrm>
            <a:off x="381000" y="4762500"/>
            <a:ext cx="1946136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900" dirty="0">
                <a:solidFill>
                  <a:srgbClr val="B8A8D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Capítulo 2 • 12 Pasos Para Despertar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F0A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00" y="228600"/>
            <a:ext cx="4624578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700" b="1" dirty="0">
                <a:solidFill>
                  <a:srgbClr val="C77D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El Ego: El Guardián del Sueño</a:t>
            </a:r>
            <a:endParaRPr lang="en-US" sz="2700" dirty="0"/>
          </a:p>
        </p:txBody>
      </p:sp>
      <p:sp>
        <p:nvSpPr>
          <p:cNvPr id="3" name="Text 1"/>
          <p:cNvSpPr/>
          <p:nvPr/>
        </p:nvSpPr>
        <p:spPr>
          <a:xfrm>
            <a:off x="381000" y="1183184"/>
            <a:ext cx="8382000" cy="962025"/>
          </a:xfrm>
          <a:prstGeom prst="roundRect">
            <a:avLst>
              <a:gd name="adj" fmla="val 9901"/>
            </a:avLst>
          </a:prstGeom>
          <a:solidFill>
            <a:srgbClr val="1E1435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30352" y="1449884"/>
            <a:ext cx="8083296" cy="4286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688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1125" b="1" dirty="0">
                <a:solidFill>
                  <a:srgbClr val="FFD7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ego</a:t>
            </a:r>
            <a:r>
              <a:rPr lang="en-US" sz="1125" dirty="0">
                <a:solidFill>
                  <a:srgbClr val="E8E4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es esa voz en tu cabeza que nunca se calla. Es el narrador de tu vida, el crítico interno, el que juzga, compara, teme y desea.</a:t>
            </a:r>
            <a:endParaRPr lang="en-US" sz="1125" dirty="0"/>
          </a:p>
        </p:txBody>
      </p:sp>
      <p:pic>
        <p:nvPicPr>
          <p:cNvPr id="5" name="Image 0" descr="/tmp/rasterized-gradient-c713845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" y="2297609"/>
            <a:ext cx="4124325" cy="1041797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52450" y="2507159"/>
            <a:ext cx="3857054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5"/>
              </a:lnSpc>
              <a:spcBef>
                <a:spcPts val="300"/>
              </a:spcBef>
              <a:spcAft>
                <a:spcPts val="600"/>
              </a:spcAft>
              <a:buNone/>
            </a:pPr>
            <a:r>
              <a:rPr lang="en-US" sz="1125" b="1" dirty="0">
                <a:solidFill>
                  <a:srgbClr val="FFD7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Miedo</a:t>
            </a:r>
            <a:endParaRPr lang="en-US" sz="1125" dirty="0"/>
          </a:p>
        </p:txBody>
      </p:sp>
      <p:sp>
        <p:nvSpPr>
          <p:cNvPr id="7" name="Text 4"/>
          <p:cNvSpPr/>
          <p:nvPr/>
        </p:nvSpPr>
        <p:spPr>
          <a:xfrm>
            <a:off x="552450" y="2783384"/>
            <a:ext cx="3857054" cy="346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65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975" dirty="0">
                <a:solidFill>
                  <a:srgbClr val="FAFA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Miedo a no ser suficiente, miedo a ser juzgada, miedo a perder control</a:t>
            </a:r>
            <a:endParaRPr lang="en-US" sz="975" dirty="0"/>
          </a:p>
        </p:txBody>
      </p:sp>
      <p:pic>
        <p:nvPicPr>
          <p:cNvPr id="8" name="Image 1" descr="/tmp/rasterized-gradient-2a0f564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8675" y="2297609"/>
            <a:ext cx="4124325" cy="1041797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4810125" y="2507159"/>
            <a:ext cx="3857054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5"/>
              </a:lnSpc>
              <a:spcBef>
                <a:spcPts val="300"/>
              </a:spcBef>
              <a:spcAft>
                <a:spcPts val="600"/>
              </a:spcAft>
              <a:buNone/>
            </a:pPr>
            <a:r>
              <a:rPr lang="en-US" sz="1125" b="1" dirty="0">
                <a:solidFill>
                  <a:srgbClr val="FFD7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Pasado</a:t>
            </a:r>
            <a:endParaRPr lang="en-US" sz="1125" dirty="0"/>
          </a:p>
        </p:txBody>
      </p:sp>
      <p:sp>
        <p:nvSpPr>
          <p:cNvPr id="10" name="Text 6"/>
          <p:cNvSpPr/>
          <p:nvPr/>
        </p:nvSpPr>
        <p:spPr>
          <a:xfrm>
            <a:off x="4810125" y="2783384"/>
            <a:ext cx="3857054" cy="173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65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975" dirty="0">
                <a:solidFill>
                  <a:srgbClr val="FAFA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Recordando heridas, repitiendo patrones antiguos</a:t>
            </a:r>
            <a:endParaRPr lang="en-US" sz="975" dirty="0"/>
          </a:p>
        </p:txBody>
      </p:sp>
      <p:pic>
        <p:nvPicPr>
          <p:cNvPr id="11" name="Image 2" descr="/tmp/rasterized-gradient-6f65761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" y="3472755"/>
            <a:ext cx="4124325" cy="868561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552450" y="3682305"/>
            <a:ext cx="3857054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5"/>
              </a:lnSpc>
              <a:spcBef>
                <a:spcPts val="300"/>
              </a:spcBef>
              <a:spcAft>
                <a:spcPts val="600"/>
              </a:spcAft>
              <a:buNone/>
            </a:pPr>
            <a:r>
              <a:rPr lang="en-US" sz="1125" b="1" dirty="0">
                <a:solidFill>
                  <a:srgbClr val="FFD7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Futuro</a:t>
            </a:r>
            <a:endParaRPr lang="en-US" sz="1125" dirty="0"/>
          </a:p>
        </p:txBody>
      </p:sp>
      <p:sp>
        <p:nvSpPr>
          <p:cNvPr id="13" name="Text 8"/>
          <p:cNvSpPr/>
          <p:nvPr/>
        </p:nvSpPr>
        <p:spPr>
          <a:xfrm>
            <a:off x="552450" y="3958530"/>
            <a:ext cx="3857054" cy="173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65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975" dirty="0">
                <a:solidFill>
                  <a:srgbClr val="FAFA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Preocupándose, anticipando, planeando desde la ansiedad</a:t>
            </a:r>
            <a:endParaRPr lang="en-US" sz="975" dirty="0"/>
          </a:p>
        </p:txBody>
      </p:sp>
      <p:pic>
        <p:nvPicPr>
          <p:cNvPr id="14" name="Image 3" descr="/tmp/rasterized-gradient-6895416b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8675" y="3472755"/>
            <a:ext cx="4124325" cy="868561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4810125" y="3682305"/>
            <a:ext cx="3857054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5"/>
              </a:lnSpc>
              <a:spcBef>
                <a:spcPts val="300"/>
              </a:spcBef>
              <a:spcAft>
                <a:spcPts val="600"/>
              </a:spcAft>
              <a:buNone/>
            </a:pPr>
            <a:r>
              <a:rPr lang="en-US" sz="1125" b="1" dirty="0">
                <a:solidFill>
                  <a:srgbClr val="FFD7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Identificación</a:t>
            </a:r>
            <a:endParaRPr lang="en-US" sz="1125" dirty="0"/>
          </a:p>
        </p:txBody>
      </p:sp>
      <p:sp>
        <p:nvSpPr>
          <p:cNvPr id="16" name="Text 10"/>
          <p:cNvSpPr/>
          <p:nvPr/>
        </p:nvSpPr>
        <p:spPr>
          <a:xfrm>
            <a:off x="4810125" y="3958530"/>
            <a:ext cx="3857054" cy="173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65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975" dirty="0">
                <a:solidFill>
                  <a:srgbClr val="FAFA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"Yo soy esto", "Yo soy aquello", definiéndote sin parar</a:t>
            </a:r>
            <a:endParaRPr lang="en-US" sz="975" dirty="0"/>
          </a:p>
        </p:txBody>
      </p:sp>
      <p:sp>
        <p:nvSpPr>
          <p:cNvPr id="17" name="Text 11"/>
          <p:cNvSpPr/>
          <p:nvPr/>
        </p:nvSpPr>
        <p:spPr>
          <a:xfrm>
            <a:off x="381000" y="4762500"/>
            <a:ext cx="1946136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900" dirty="0">
                <a:solidFill>
                  <a:srgbClr val="B8A8D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Capítulo 2 • 12 Pasos Para Despertar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F0A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00" y="228600"/>
            <a:ext cx="513588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700" b="1" dirty="0">
                <a:solidFill>
                  <a:srgbClr val="C77D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La Mente y Sus Programas</a:t>
            </a:r>
            <a:endParaRPr lang="en-US" sz="2700" dirty="0"/>
          </a:p>
        </p:txBody>
      </p:sp>
      <p:pic>
        <p:nvPicPr>
          <p:cNvPr id="3" name="Image 0" descr="/tmp/rasterized-gradient-5ff1465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" y="654546"/>
            <a:ext cx="8382000" cy="1381125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66750" y="921246"/>
            <a:ext cx="8025003" cy="7715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25"/>
              </a:lnSpc>
              <a:spcBef>
                <a:spcPts val="300"/>
              </a:spcBef>
              <a:spcAft>
                <a:spcPts val="900"/>
              </a:spcAft>
              <a:buNone/>
            </a:pPr>
            <a:r>
              <a:rPr lang="en-US" sz="1350" dirty="0">
                <a:solidFill>
                  <a:srgbClr val="E8E4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Tu mente es como una </a:t>
            </a:r>
            <a:r>
              <a:rPr lang="en-US" sz="1350" b="1" dirty="0">
                <a:solidFill>
                  <a:srgbClr val="C77D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computadora con un sistema operativo instalado de fábrica</a:t>
            </a:r>
            <a:r>
              <a:rPr lang="en-US" sz="1350" dirty="0">
                <a:solidFill>
                  <a:srgbClr val="E8E4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: la programación que recibiste en la infancia, los patrones familiares, las creencias culturales, las heridas emocionales.</a:t>
            </a:r>
            <a:endParaRPr lang="en-US" sz="1350" dirty="0"/>
          </a:p>
        </p:txBody>
      </p:sp>
      <p:sp>
        <p:nvSpPr>
          <p:cNvPr id="5" name="Text 2"/>
          <p:cNvSpPr/>
          <p:nvPr/>
        </p:nvSpPr>
        <p:spPr>
          <a:xfrm>
            <a:off x="381000" y="2188071"/>
            <a:ext cx="8382000" cy="1615083"/>
          </a:xfrm>
          <a:prstGeom prst="roundRect">
            <a:avLst>
              <a:gd name="adj" fmla="val 4718"/>
            </a:avLst>
          </a:prstGeom>
          <a:solidFill>
            <a:srgbClr val="1E1435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" name="Text 3"/>
          <p:cNvSpPr/>
          <p:nvPr/>
        </p:nvSpPr>
        <p:spPr>
          <a:xfrm>
            <a:off x="571500" y="2416671"/>
            <a:ext cx="816102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5"/>
              </a:lnSpc>
              <a:spcBef>
                <a:spcPts val="300"/>
              </a:spcBef>
              <a:spcAft>
                <a:spcPts val="750"/>
              </a:spcAft>
              <a:buNone/>
            </a:pPr>
            <a:r>
              <a:rPr lang="en-US" sz="1125" b="1" dirty="0">
                <a:solidFill>
                  <a:srgbClr val="FFD7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Esa programación dicta:</a:t>
            </a:r>
            <a:endParaRPr lang="en-US" sz="1125" dirty="0"/>
          </a:p>
        </p:txBody>
      </p:sp>
      <p:sp>
        <p:nvSpPr>
          <p:cNvPr id="7" name="Text 4"/>
          <p:cNvSpPr/>
          <p:nvPr/>
        </p:nvSpPr>
        <p:spPr>
          <a:xfrm>
            <a:off x="571500" y="2750046"/>
            <a:ext cx="4041648" cy="173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65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975" dirty="0">
                <a:solidFill>
                  <a:srgbClr val="E8E4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Cómo reaccionás ante la crítica</a:t>
            </a:r>
            <a:endParaRPr lang="en-US" sz="975" dirty="0"/>
          </a:p>
        </p:txBody>
      </p:sp>
      <p:sp>
        <p:nvSpPr>
          <p:cNvPr id="8" name="Text 5"/>
          <p:cNvSpPr/>
          <p:nvPr/>
        </p:nvSpPr>
        <p:spPr>
          <a:xfrm>
            <a:off x="4610100" y="2750046"/>
            <a:ext cx="4041648" cy="173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65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975" dirty="0">
                <a:solidFill>
                  <a:srgbClr val="E8E4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Qué tipo de parejas atraés</a:t>
            </a:r>
            <a:endParaRPr lang="en-US" sz="975" dirty="0"/>
          </a:p>
        </p:txBody>
      </p:sp>
      <p:sp>
        <p:nvSpPr>
          <p:cNvPr id="9" name="Text 6"/>
          <p:cNvSpPr/>
          <p:nvPr/>
        </p:nvSpPr>
        <p:spPr>
          <a:xfrm>
            <a:off x="571500" y="3075682"/>
            <a:ext cx="4041648" cy="173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65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975" dirty="0">
                <a:solidFill>
                  <a:srgbClr val="E8E4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Cómo te relacionás con el dinero</a:t>
            </a:r>
            <a:endParaRPr lang="en-US" sz="975" dirty="0"/>
          </a:p>
        </p:txBody>
      </p:sp>
      <p:sp>
        <p:nvSpPr>
          <p:cNvPr id="10" name="Text 7"/>
          <p:cNvSpPr/>
          <p:nvPr/>
        </p:nvSpPr>
        <p:spPr>
          <a:xfrm>
            <a:off x="4610100" y="3075682"/>
            <a:ext cx="4041648" cy="173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65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975" dirty="0">
                <a:solidFill>
                  <a:srgbClr val="E8E4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Qué tan merecedora te sentís</a:t>
            </a:r>
            <a:endParaRPr lang="en-US" sz="975" dirty="0"/>
          </a:p>
        </p:txBody>
      </p:sp>
      <p:sp>
        <p:nvSpPr>
          <p:cNvPr id="11" name="Text 8"/>
          <p:cNvSpPr/>
          <p:nvPr/>
        </p:nvSpPr>
        <p:spPr>
          <a:xfrm>
            <a:off x="571500" y="3401318"/>
            <a:ext cx="4041648" cy="173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65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975" dirty="0">
                <a:solidFill>
                  <a:srgbClr val="E8E4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Cómo manejás el conflicto</a:t>
            </a:r>
            <a:endParaRPr lang="en-US" sz="975" dirty="0"/>
          </a:p>
        </p:txBody>
      </p:sp>
      <p:sp>
        <p:nvSpPr>
          <p:cNvPr id="12" name="Text 9"/>
          <p:cNvSpPr/>
          <p:nvPr/>
        </p:nvSpPr>
        <p:spPr>
          <a:xfrm>
            <a:off x="4610100" y="3401318"/>
            <a:ext cx="4041648" cy="173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65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975" dirty="0">
                <a:solidFill>
                  <a:srgbClr val="E8E4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Qué límites establecés o no</a:t>
            </a:r>
            <a:endParaRPr lang="en-US" sz="975" dirty="0"/>
          </a:p>
        </p:txBody>
      </p:sp>
      <p:sp>
        <p:nvSpPr>
          <p:cNvPr id="13" name="Text 10"/>
          <p:cNvSpPr/>
          <p:nvPr/>
        </p:nvSpPr>
        <p:spPr>
          <a:xfrm>
            <a:off x="452628" y="4146054"/>
            <a:ext cx="8238744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1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1500" dirty="0">
                <a:solidFill>
                  <a:srgbClr val="C77D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problema no es tener una mente.</a:t>
            </a:r>
            <a:endParaRPr lang="en-US" sz="1500" dirty="0"/>
          </a:p>
          <a:p>
            <a:pPr marL="0" indent="0" algn="ctr">
              <a:lnSpc>
                <a:spcPts val="21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1500" dirty="0">
                <a:solidFill>
                  <a:srgbClr val="C77D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problema es creer que SOS la mente.</a:t>
            </a:r>
            <a:endParaRPr lang="en-US" sz="1500" dirty="0"/>
          </a:p>
        </p:txBody>
      </p:sp>
      <p:sp>
        <p:nvSpPr>
          <p:cNvPr id="14" name="Text 11"/>
          <p:cNvSpPr/>
          <p:nvPr/>
        </p:nvSpPr>
        <p:spPr>
          <a:xfrm>
            <a:off x="381000" y="4762500"/>
            <a:ext cx="1946136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900" dirty="0">
                <a:solidFill>
                  <a:srgbClr val="B8A8D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Capítulo 2 • 12 Pasos Para Despertar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F0A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00" y="228600"/>
            <a:ext cx="4284536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700" b="1" dirty="0">
                <a:solidFill>
                  <a:srgbClr val="C77D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Reacciones Automáticas</a:t>
            </a:r>
            <a:endParaRPr lang="en-US" sz="2700" dirty="0"/>
          </a:p>
        </p:txBody>
      </p:sp>
      <p:sp>
        <p:nvSpPr>
          <p:cNvPr id="3" name="Text 1"/>
          <p:cNvSpPr/>
          <p:nvPr/>
        </p:nvSpPr>
        <p:spPr>
          <a:xfrm>
            <a:off x="297180" y="804267"/>
            <a:ext cx="854964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100"/>
              </a:lnSpc>
              <a:spcBef>
                <a:spcPts val="300"/>
              </a:spcBef>
              <a:spcAft>
                <a:spcPts val="450"/>
              </a:spcAft>
              <a:buNone/>
            </a:pPr>
            <a:r>
              <a:rPr lang="en-US" sz="1350" b="1" dirty="0">
                <a:solidFill>
                  <a:srgbClr val="FFD7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Observá tu vida con honestidad brutal:</a:t>
            </a:r>
            <a:endParaRPr lang="en-US" sz="1350" dirty="0"/>
          </a:p>
        </p:txBody>
      </p:sp>
      <p:sp>
        <p:nvSpPr>
          <p:cNvPr id="4" name="Text 2"/>
          <p:cNvSpPr/>
          <p:nvPr/>
        </p:nvSpPr>
        <p:spPr>
          <a:xfrm>
            <a:off x="381000" y="1223367"/>
            <a:ext cx="8382000" cy="478036"/>
          </a:xfrm>
          <a:prstGeom prst="roundRect">
            <a:avLst>
              <a:gd name="adj" fmla="val 11955"/>
            </a:avLst>
          </a:prstGeom>
          <a:solidFill>
            <a:srgbClr val="1E1435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" name="Shape 3"/>
          <p:cNvSpPr/>
          <p:nvPr/>
        </p:nvSpPr>
        <p:spPr>
          <a:xfrm>
            <a:off x="400050" y="1223367"/>
            <a:ext cx="0" cy="478036"/>
          </a:xfrm>
          <a:prstGeom prst="line">
            <a:avLst/>
          </a:prstGeom>
          <a:noFill/>
          <a:ln w="38100">
            <a:solidFill>
              <a:srgbClr val="C77DFF"/>
            </a:solidFill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6" name="Text 4"/>
          <p:cNvSpPr/>
          <p:nvPr/>
        </p:nvSpPr>
        <p:spPr>
          <a:xfrm>
            <a:off x="609600" y="1375767"/>
            <a:ext cx="8122158" cy="173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65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975" dirty="0">
                <a:solidFill>
                  <a:srgbClr val="E8E4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Cuando alguien te alza la voz, ¿te cerrás o explotás?</a:t>
            </a:r>
            <a:endParaRPr lang="en-US" sz="975" dirty="0"/>
          </a:p>
        </p:txBody>
      </p:sp>
      <p:sp>
        <p:nvSpPr>
          <p:cNvPr id="7" name="Text 5"/>
          <p:cNvSpPr/>
          <p:nvPr/>
        </p:nvSpPr>
        <p:spPr>
          <a:xfrm>
            <a:off x="381000" y="1796653"/>
            <a:ext cx="8382000" cy="478036"/>
          </a:xfrm>
          <a:prstGeom prst="roundRect">
            <a:avLst>
              <a:gd name="adj" fmla="val 11955"/>
            </a:avLst>
          </a:prstGeom>
          <a:solidFill>
            <a:srgbClr val="1E1435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8" name="Shape 6"/>
          <p:cNvSpPr/>
          <p:nvPr/>
        </p:nvSpPr>
        <p:spPr>
          <a:xfrm>
            <a:off x="400050" y="1796653"/>
            <a:ext cx="0" cy="478036"/>
          </a:xfrm>
          <a:prstGeom prst="line">
            <a:avLst/>
          </a:prstGeom>
          <a:noFill/>
          <a:ln w="38100">
            <a:solidFill>
              <a:srgbClr val="C77DFF"/>
            </a:solidFill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9" name="Text 7"/>
          <p:cNvSpPr/>
          <p:nvPr/>
        </p:nvSpPr>
        <p:spPr>
          <a:xfrm>
            <a:off x="609600" y="1949053"/>
            <a:ext cx="8122158" cy="173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65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975" dirty="0">
                <a:solidFill>
                  <a:srgbClr val="E8E4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Cuando alguien se aleja, ¿entrás en pánico o te volvés fría?</a:t>
            </a:r>
            <a:endParaRPr lang="en-US" sz="975" dirty="0"/>
          </a:p>
        </p:txBody>
      </p:sp>
      <p:sp>
        <p:nvSpPr>
          <p:cNvPr id="10" name="Text 8"/>
          <p:cNvSpPr/>
          <p:nvPr/>
        </p:nvSpPr>
        <p:spPr>
          <a:xfrm>
            <a:off x="381000" y="2369939"/>
            <a:ext cx="8382000" cy="478036"/>
          </a:xfrm>
          <a:prstGeom prst="roundRect">
            <a:avLst>
              <a:gd name="adj" fmla="val 11955"/>
            </a:avLst>
          </a:prstGeom>
          <a:solidFill>
            <a:srgbClr val="1E1435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400050" y="2369939"/>
            <a:ext cx="0" cy="478036"/>
          </a:xfrm>
          <a:prstGeom prst="line">
            <a:avLst/>
          </a:prstGeom>
          <a:noFill/>
          <a:ln w="38100">
            <a:solidFill>
              <a:srgbClr val="C77DFF"/>
            </a:solidFill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12" name="Text 10"/>
          <p:cNvSpPr/>
          <p:nvPr/>
        </p:nvSpPr>
        <p:spPr>
          <a:xfrm>
            <a:off x="609600" y="2522339"/>
            <a:ext cx="8122158" cy="173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65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975" dirty="0">
                <a:solidFill>
                  <a:srgbClr val="E8E4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Cuando algo sale mal, ¿te culpás o culpás a otros?</a:t>
            </a:r>
            <a:endParaRPr lang="en-US" sz="975" dirty="0"/>
          </a:p>
        </p:txBody>
      </p:sp>
      <p:sp>
        <p:nvSpPr>
          <p:cNvPr id="13" name="Text 11"/>
          <p:cNvSpPr/>
          <p:nvPr/>
        </p:nvSpPr>
        <p:spPr>
          <a:xfrm>
            <a:off x="381000" y="2943225"/>
            <a:ext cx="8382000" cy="478036"/>
          </a:xfrm>
          <a:prstGeom prst="roundRect">
            <a:avLst>
              <a:gd name="adj" fmla="val 11955"/>
            </a:avLst>
          </a:prstGeom>
          <a:solidFill>
            <a:srgbClr val="1E1435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4" name="Shape 12"/>
          <p:cNvSpPr/>
          <p:nvPr/>
        </p:nvSpPr>
        <p:spPr>
          <a:xfrm>
            <a:off x="400050" y="2943225"/>
            <a:ext cx="0" cy="478036"/>
          </a:xfrm>
          <a:prstGeom prst="line">
            <a:avLst/>
          </a:prstGeom>
          <a:noFill/>
          <a:ln w="38100">
            <a:solidFill>
              <a:srgbClr val="C77DFF"/>
            </a:solidFill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15" name="Text 13"/>
          <p:cNvSpPr/>
          <p:nvPr/>
        </p:nvSpPr>
        <p:spPr>
          <a:xfrm>
            <a:off x="609600" y="3095625"/>
            <a:ext cx="8122158" cy="173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65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975" dirty="0">
                <a:solidFill>
                  <a:srgbClr val="E8E4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Cuando te critican, ¿te derrumbás o atacás?</a:t>
            </a:r>
            <a:endParaRPr lang="en-US" sz="975" dirty="0"/>
          </a:p>
        </p:txBody>
      </p:sp>
      <p:sp>
        <p:nvSpPr>
          <p:cNvPr id="16" name="Text 14"/>
          <p:cNvSpPr/>
          <p:nvPr/>
        </p:nvSpPr>
        <p:spPr>
          <a:xfrm>
            <a:off x="381000" y="3516511"/>
            <a:ext cx="8382000" cy="478036"/>
          </a:xfrm>
          <a:prstGeom prst="roundRect">
            <a:avLst>
              <a:gd name="adj" fmla="val 11955"/>
            </a:avLst>
          </a:prstGeom>
          <a:solidFill>
            <a:srgbClr val="1E1435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7" name="Shape 15"/>
          <p:cNvSpPr/>
          <p:nvPr/>
        </p:nvSpPr>
        <p:spPr>
          <a:xfrm>
            <a:off x="400050" y="3516511"/>
            <a:ext cx="0" cy="478036"/>
          </a:xfrm>
          <a:prstGeom prst="line">
            <a:avLst/>
          </a:prstGeom>
          <a:noFill/>
          <a:ln w="38100">
            <a:solidFill>
              <a:srgbClr val="C77DFF"/>
            </a:solidFill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18" name="Text 16"/>
          <p:cNvSpPr/>
          <p:nvPr/>
        </p:nvSpPr>
        <p:spPr>
          <a:xfrm>
            <a:off x="609600" y="3668911"/>
            <a:ext cx="8122158" cy="173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65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975" dirty="0">
                <a:solidFill>
                  <a:srgbClr val="E8E4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Cuando alguien te ofrece amor, ¿lo recibís o lo rechazás?</a:t>
            </a:r>
            <a:endParaRPr lang="en-US" sz="975" dirty="0"/>
          </a:p>
        </p:txBody>
      </p:sp>
      <p:pic>
        <p:nvPicPr>
          <p:cNvPr id="19" name="Image 0" descr="/tmp/rasterized-gradient-cbdb548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" y="4146947"/>
            <a:ext cx="8382000" cy="516136"/>
          </a:xfrm>
          <a:prstGeom prst="rect">
            <a:avLst/>
          </a:prstGeom>
        </p:spPr>
      </p:pic>
      <p:sp>
        <p:nvSpPr>
          <p:cNvPr id="20" name="Text 17"/>
          <p:cNvSpPr/>
          <p:nvPr/>
        </p:nvSpPr>
        <p:spPr>
          <a:xfrm>
            <a:off x="433197" y="4318397"/>
            <a:ext cx="8277606" cy="173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365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975" b="1" dirty="0">
                <a:solidFill>
                  <a:srgbClr val="FAFA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Estas no son elecciones conscientes.</a:t>
            </a:r>
            <a:r>
              <a:rPr lang="en-US" sz="975" dirty="0">
                <a:solidFill>
                  <a:srgbClr val="FAFA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Son programas automáticos.</a:t>
            </a:r>
            <a:endParaRPr lang="en-US" sz="975" dirty="0"/>
          </a:p>
        </p:txBody>
      </p:sp>
      <p:sp>
        <p:nvSpPr>
          <p:cNvPr id="21" name="Text 18"/>
          <p:cNvSpPr/>
          <p:nvPr/>
        </p:nvSpPr>
        <p:spPr>
          <a:xfrm>
            <a:off x="381000" y="4714875"/>
            <a:ext cx="1946136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900" dirty="0">
                <a:solidFill>
                  <a:srgbClr val="B8A8D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Capítulo 2 • 12 Pasos Para Despertar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F0A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00" y="228600"/>
            <a:ext cx="4284536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700" b="1" dirty="0">
                <a:solidFill>
                  <a:srgbClr val="C77D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El Poder de la Pausa</a:t>
            </a:r>
            <a:endParaRPr lang="en-US" sz="2700" dirty="0"/>
          </a:p>
        </p:txBody>
      </p:sp>
      <p:pic>
        <p:nvPicPr>
          <p:cNvPr id="3" name="Image 0" descr="/tmp/rasterized-gradient-97e562f9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" y="928688"/>
            <a:ext cx="8382000" cy="14097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98361" y="1262063"/>
            <a:ext cx="7947279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700"/>
              </a:lnSpc>
              <a:spcBef>
                <a:spcPts val="300"/>
              </a:spcBef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FAFA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Entre el estímulo y tu respuesta, hay un espacio.</a:t>
            </a:r>
            <a:endParaRPr lang="en-US" sz="1800" dirty="0"/>
          </a:p>
        </p:txBody>
      </p:sp>
      <p:sp>
        <p:nvSpPr>
          <p:cNvPr id="5" name="Text 2"/>
          <p:cNvSpPr/>
          <p:nvPr/>
        </p:nvSpPr>
        <p:spPr>
          <a:xfrm>
            <a:off x="598361" y="1719263"/>
            <a:ext cx="7947279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25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1500" dirty="0">
                <a:solidFill>
                  <a:srgbClr val="E8E4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 ese espacio vive tu libertad.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381000" y="2509838"/>
            <a:ext cx="8382000" cy="1076325"/>
          </a:xfrm>
          <a:prstGeom prst="roundRect">
            <a:avLst>
              <a:gd name="adj" fmla="val 8850"/>
            </a:avLst>
          </a:prstGeom>
          <a:solidFill>
            <a:srgbClr val="1E1435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" name="Shape 4"/>
          <p:cNvSpPr/>
          <p:nvPr/>
        </p:nvSpPr>
        <p:spPr>
          <a:xfrm>
            <a:off x="409575" y="2509838"/>
            <a:ext cx="0" cy="1076325"/>
          </a:xfrm>
          <a:prstGeom prst="line">
            <a:avLst/>
          </a:prstGeom>
          <a:noFill/>
          <a:ln w="57150">
            <a:solidFill>
              <a:srgbClr val="C77DFF"/>
            </a:solidFill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8" name="Text 5"/>
          <p:cNvSpPr/>
          <p:nvPr/>
        </p:nvSpPr>
        <p:spPr>
          <a:xfrm>
            <a:off x="666750" y="2776538"/>
            <a:ext cx="8025003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spcBef>
                <a:spcPts val="300"/>
              </a:spcBef>
              <a:spcAft>
                <a:spcPts val="900"/>
              </a:spcAft>
              <a:buNone/>
            </a:pPr>
            <a:r>
              <a:rPr lang="en-US" sz="1125" dirty="0">
                <a:solidFill>
                  <a:srgbClr val="E8E4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</a:t>
            </a:r>
            <a:r>
              <a:rPr lang="en-US" sz="1125" b="1" dirty="0">
                <a:solidFill>
                  <a:srgbClr val="FFD7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pausa</a:t>
            </a:r>
            <a:r>
              <a:rPr lang="en-US" sz="1125" dirty="0">
                <a:solidFill>
                  <a:srgbClr val="E8E4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es ese espacio sagrado. Es el momento en el que respirás antes de reaccionar.</a:t>
            </a:r>
            <a:endParaRPr lang="en-US" sz="1125" dirty="0"/>
          </a:p>
        </p:txBody>
      </p:sp>
      <p:sp>
        <p:nvSpPr>
          <p:cNvPr id="9" name="Text 6"/>
          <p:cNvSpPr/>
          <p:nvPr/>
        </p:nvSpPr>
        <p:spPr>
          <a:xfrm>
            <a:off x="666750" y="3119438"/>
            <a:ext cx="8025003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5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1050" i="1" dirty="0">
                <a:solidFill>
                  <a:srgbClr val="B8A8D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 el instante en el que te preguntás: "¿Quiero responder desde el miedo o desde el amor? ¿Desde mi herida o desde mi centro?"</a:t>
            </a:r>
            <a:endParaRPr lang="en-US" sz="1050" dirty="0"/>
          </a:p>
        </p:txBody>
      </p:sp>
      <p:sp>
        <p:nvSpPr>
          <p:cNvPr id="10" name="Text 7"/>
          <p:cNvSpPr/>
          <p:nvPr/>
        </p:nvSpPr>
        <p:spPr>
          <a:xfrm>
            <a:off x="413766" y="3910013"/>
            <a:ext cx="8316468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1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1350" dirty="0">
                <a:solidFill>
                  <a:srgbClr val="C77D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pausa no significa reprimir la emoción.</a:t>
            </a:r>
            <a:endParaRPr lang="en-US" sz="1350" dirty="0"/>
          </a:p>
          <a:p>
            <a:pPr marL="0" indent="0" algn="ctr">
              <a:lnSpc>
                <a:spcPts val="21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1350" dirty="0">
                <a:solidFill>
                  <a:srgbClr val="C77D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Significa darle espacio para que exista sin que te controle.</a:t>
            </a:r>
            <a:endParaRPr lang="en-US" sz="1350" dirty="0"/>
          </a:p>
        </p:txBody>
      </p:sp>
      <p:sp>
        <p:nvSpPr>
          <p:cNvPr id="11" name="Text 8"/>
          <p:cNvSpPr/>
          <p:nvPr/>
        </p:nvSpPr>
        <p:spPr>
          <a:xfrm>
            <a:off x="381000" y="4762500"/>
            <a:ext cx="1946136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900" dirty="0">
                <a:solidFill>
                  <a:srgbClr val="B8A8D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Capítulo 2 • 12 Pasos Para Despertar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F0A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00" y="228600"/>
            <a:ext cx="4284536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700" b="1" dirty="0">
                <a:solidFill>
                  <a:srgbClr val="C77D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Práctica: Pausa Consciente</a:t>
            </a:r>
            <a:endParaRPr lang="en-US" sz="2700" dirty="0"/>
          </a:p>
        </p:txBody>
      </p:sp>
      <p:sp>
        <p:nvSpPr>
          <p:cNvPr id="3" name="Text 1"/>
          <p:cNvSpPr/>
          <p:nvPr/>
        </p:nvSpPr>
        <p:spPr>
          <a:xfrm>
            <a:off x="297180" y="609898"/>
            <a:ext cx="854964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100"/>
              </a:lnSpc>
              <a:spcBef>
                <a:spcPts val="300"/>
              </a:spcBef>
              <a:spcAft>
                <a:spcPts val="450"/>
              </a:spcAft>
              <a:buNone/>
            </a:pPr>
            <a:r>
              <a:rPr lang="en-US" sz="1350" b="1" dirty="0">
                <a:solidFill>
                  <a:srgbClr val="FFD7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Cada vez que sientas una emoción intensa:</a:t>
            </a:r>
            <a:endParaRPr lang="en-US" sz="1350" dirty="0"/>
          </a:p>
        </p:txBody>
      </p:sp>
      <p:pic>
        <p:nvPicPr>
          <p:cNvPr id="4" name="Image 0" descr="/tmp/rasterized-gradient-993d45c9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" y="1102221"/>
            <a:ext cx="523875" cy="523875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038225" y="1019473"/>
            <a:ext cx="7724775" cy="689521"/>
          </a:xfrm>
          <a:prstGeom prst="roundRect">
            <a:avLst>
              <a:gd name="adj" fmla="val 11051"/>
            </a:avLst>
          </a:prstGeom>
          <a:solidFill>
            <a:srgbClr val="1E1435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" name="Text 3"/>
          <p:cNvSpPr/>
          <p:nvPr/>
        </p:nvSpPr>
        <p:spPr>
          <a:xfrm>
            <a:off x="1209675" y="1171873"/>
            <a:ext cx="7529513" cy="1866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470"/>
              </a:lnSpc>
              <a:spcBef>
                <a:spcPts val="300"/>
              </a:spcBef>
              <a:spcAft>
                <a:spcPts val="225"/>
              </a:spcAft>
              <a:buNone/>
            </a:pPr>
            <a:r>
              <a:rPr lang="en-US" sz="1050" b="1" dirty="0">
                <a:solidFill>
                  <a:srgbClr val="FFD7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PAUSA</a:t>
            </a:r>
            <a:endParaRPr lang="en-US" sz="1050" dirty="0"/>
          </a:p>
        </p:txBody>
      </p:sp>
      <p:sp>
        <p:nvSpPr>
          <p:cNvPr id="7" name="Text 4"/>
          <p:cNvSpPr/>
          <p:nvPr/>
        </p:nvSpPr>
        <p:spPr>
          <a:xfrm>
            <a:off x="1209675" y="1396603"/>
            <a:ext cx="7529513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6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900" dirty="0">
                <a:solidFill>
                  <a:srgbClr val="E8E4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reacciones inmediatamente.</a:t>
            </a:r>
            <a:endParaRPr lang="en-US" sz="900" dirty="0"/>
          </a:p>
        </p:txBody>
      </p:sp>
      <p:pic>
        <p:nvPicPr>
          <p:cNvPr id="8" name="Image 1" descr="/tmp/rasterized-gradient-74553fe5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000" y="1877467"/>
            <a:ext cx="523875" cy="523875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038225" y="1794718"/>
            <a:ext cx="7724775" cy="689521"/>
          </a:xfrm>
          <a:prstGeom prst="roundRect">
            <a:avLst>
              <a:gd name="adj" fmla="val 11051"/>
            </a:avLst>
          </a:prstGeom>
          <a:solidFill>
            <a:srgbClr val="1E1435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0" name="Text 6"/>
          <p:cNvSpPr/>
          <p:nvPr/>
        </p:nvSpPr>
        <p:spPr>
          <a:xfrm>
            <a:off x="1209675" y="1947118"/>
            <a:ext cx="7529513" cy="1866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470"/>
              </a:lnSpc>
              <a:spcBef>
                <a:spcPts val="300"/>
              </a:spcBef>
              <a:spcAft>
                <a:spcPts val="225"/>
              </a:spcAft>
              <a:buNone/>
            </a:pPr>
            <a:r>
              <a:rPr lang="en-US" sz="1050" b="1" dirty="0">
                <a:solidFill>
                  <a:srgbClr val="FFD7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RESPIRÁ</a:t>
            </a:r>
            <a:endParaRPr lang="en-US" sz="1050" dirty="0"/>
          </a:p>
        </p:txBody>
      </p:sp>
      <p:sp>
        <p:nvSpPr>
          <p:cNvPr id="11" name="Text 7"/>
          <p:cNvSpPr/>
          <p:nvPr/>
        </p:nvSpPr>
        <p:spPr>
          <a:xfrm>
            <a:off x="1209675" y="2171849"/>
            <a:ext cx="7529513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6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900" dirty="0">
                <a:solidFill>
                  <a:srgbClr val="E8E4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Tres respiraciones profundas.</a:t>
            </a:r>
            <a:endParaRPr lang="en-US" sz="900" dirty="0"/>
          </a:p>
        </p:txBody>
      </p:sp>
      <p:pic>
        <p:nvPicPr>
          <p:cNvPr id="12" name="Image 2" descr="/tmp/rasterized-gradient-ec80fe22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" y="2652713"/>
            <a:ext cx="523875" cy="523875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1038225" y="2569964"/>
            <a:ext cx="7724775" cy="689521"/>
          </a:xfrm>
          <a:prstGeom prst="roundRect">
            <a:avLst>
              <a:gd name="adj" fmla="val 11051"/>
            </a:avLst>
          </a:prstGeom>
          <a:solidFill>
            <a:srgbClr val="1E1435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4" name="Text 9"/>
          <p:cNvSpPr/>
          <p:nvPr/>
        </p:nvSpPr>
        <p:spPr>
          <a:xfrm>
            <a:off x="1209675" y="2722364"/>
            <a:ext cx="7529513" cy="1866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470"/>
              </a:lnSpc>
              <a:spcBef>
                <a:spcPts val="300"/>
              </a:spcBef>
              <a:spcAft>
                <a:spcPts val="225"/>
              </a:spcAft>
              <a:buNone/>
            </a:pPr>
            <a:r>
              <a:rPr lang="en-US" sz="1050" b="1" dirty="0">
                <a:solidFill>
                  <a:srgbClr val="FFD7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OBSERVÁ</a:t>
            </a:r>
            <a:endParaRPr lang="en-US" sz="1050" dirty="0"/>
          </a:p>
        </p:txBody>
      </p:sp>
      <p:sp>
        <p:nvSpPr>
          <p:cNvPr id="15" name="Text 10"/>
          <p:cNvSpPr/>
          <p:nvPr/>
        </p:nvSpPr>
        <p:spPr>
          <a:xfrm>
            <a:off x="1209675" y="2947095"/>
            <a:ext cx="7529513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6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900" dirty="0">
                <a:solidFill>
                  <a:srgbClr val="E8E4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¿Qué estoy sintiendo? Nombralo.</a:t>
            </a:r>
            <a:endParaRPr lang="en-US" sz="900" dirty="0"/>
          </a:p>
        </p:txBody>
      </p:sp>
      <p:pic>
        <p:nvPicPr>
          <p:cNvPr id="16" name="Image 3" descr="/tmp/rasterized-gradient-087ec2c3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1000" y="3427958"/>
            <a:ext cx="523875" cy="523875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1038225" y="3345210"/>
            <a:ext cx="7724775" cy="689521"/>
          </a:xfrm>
          <a:prstGeom prst="roundRect">
            <a:avLst>
              <a:gd name="adj" fmla="val 11051"/>
            </a:avLst>
          </a:prstGeom>
          <a:solidFill>
            <a:srgbClr val="1E1435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8" name="Text 12"/>
          <p:cNvSpPr/>
          <p:nvPr/>
        </p:nvSpPr>
        <p:spPr>
          <a:xfrm>
            <a:off x="1209675" y="3497610"/>
            <a:ext cx="7529513" cy="1866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470"/>
              </a:lnSpc>
              <a:spcBef>
                <a:spcPts val="300"/>
              </a:spcBef>
              <a:spcAft>
                <a:spcPts val="225"/>
              </a:spcAft>
              <a:buNone/>
            </a:pPr>
            <a:r>
              <a:rPr lang="en-US" sz="1050" b="1" dirty="0">
                <a:solidFill>
                  <a:srgbClr val="FFD7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PREGUNTÁ</a:t>
            </a:r>
            <a:endParaRPr lang="en-US" sz="1050" dirty="0"/>
          </a:p>
        </p:txBody>
      </p:sp>
      <p:sp>
        <p:nvSpPr>
          <p:cNvPr id="19" name="Text 13"/>
          <p:cNvSpPr/>
          <p:nvPr/>
        </p:nvSpPr>
        <p:spPr>
          <a:xfrm>
            <a:off x="1209675" y="3722340"/>
            <a:ext cx="7529513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6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900" dirty="0">
                <a:solidFill>
                  <a:srgbClr val="E8E4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¿Esto es real ahora o del pasado?</a:t>
            </a:r>
            <a:endParaRPr lang="en-US" sz="900" dirty="0"/>
          </a:p>
        </p:txBody>
      </p:sp>
      <p:pic>
        <p:nvPicPr>
          <p:cNvPr id="20" name="Image 4" descr="/tmp/rasterized-gradient-be7085b6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1000" y="4203204"/>
            <a:ext cx="523875" cy="523875"/>
          </a:xfrm>
          <a:prstGeom prst="rect">
            <a:avLst/>
          </a:prstGeom>
        </p:spPr>
      </p:pic>
      <p:sp>
        <p:nvSpPr>
          <p:cNvPr id="21" name="Text 14"/>
          <p:cNvSpPr/>
          <p:nvPr/>
        </p:nvSpPr>
        <p:spPr>
          <a:xfrm>
            <a:off x="1038225" y="4120455"/>
            <a:ext cx="7724775" cy="689521"/>
          </a:xfrm>
          <a:prstGeom prst="roundRect">
            <a:avLst>
              <a:gd name="adj" fmla="val 11051"/>
            </a:avLst>
          </a:prstGeom>
          <a:solidFill>
            <a:srgbClr val="1E1435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2" name="Text 15"/>
          <p:cNvSpPr/>
          <p:nvPr/>
        </p:nvSpPr>
        <p:spPr>
          <a:xfrm>
            <a:off x="1209675" y="4272855"/>
            <a:ext cx="7529513" cy="1866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470"/>
              </a:lnSpc>
              <a:spcBef>
                <a:spcPts val="300"/>
              </a:spcBef>
              <a:spcAft>
                <a:spcPts val="225"/>
              </a:spcAft>
              <a:buNone/>
            </a:pPr>
            <a:r>
              <a:rPr lang="en-US" sz="1050" b="1" dirty="0">
                <a:solidFill>
                  <a:srgbClr val="FFD7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ELEGÍ</a:t>
            </a:r>
            <a:endParaRPr lang="en-US" sz="1050" dirty="0"/>
          </a:p>
        </p:txBody>
      </p:sp>
      <p:sp>
        <p:nvSpPr>
          <p:cNvPr id="23" name="Text 16"/>
          <p:cNvSpPr/>
          <p:nvPr/>
        </p:nvSpPr>
        <p:spPr>
          <a:xfrm>
            <a:off x="1209675" y="4497586"/>
            <a:ext cx="7529513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6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900" dirty="0">
                <a:solidFill>
                  <a:srgbClr val="E8E4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¿Cómo responder desde mi centro?</a:t>
            </a:r>
            <a:endParaRPr lang="en-US" sz="900" dirty="0"/>
          </a:p>
        </p:txBody>
      </p:sp>
      <p:sp>
        <p:nvSpPr>
          <p:cNvPr id="24" name="Text 17"/>
          <p:cNvSpPr/>
          <p:nvPr/>
        </p:nvSpPr>
        <p:spPr>
          <a:xfrm>
            <a:off x="381000" y="4714875"/>
            <a:ext cx="1946136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900" dirty="0">
                <a:solidFill>
                  <a:srgbClr val="B8A8D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Capítulo 2 • 12 Pasos Para Despertar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F0A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00" y="228600"/>
            <a:ext cx="4333113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700" b="1" dirty="0">
                <a:solidFill>
                  <a:srgbClr val="C77D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Meditación: Silencio Interior</a:t>
            </a:r>
            <a:endParaRPr lang="en-US" sz="2700" dirty="0"/>
          </a:p>
        </p:txBody>
      </p:sp>
      <p:pic>
        <p:nvPicPr>
          <p:cNvPr id="3" name="Image 0" descr="/tmp/rasterized-gradient-b8a98c0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" y="1051620"/>
            <a:ext cx="8382000" cy="12954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49783" y="1337370"/>
            <a:ext cx="8044434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7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1800" b="1" dirty="0">
                <a:solidFill>
                  <a:srgbClr val="FAFA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Tus pensamientos son nubes pasando por el cielo.</a:t>
            </a:r>
            <a:endParaRPr lang="en-US" sz="1800" dirty="0"/>
          </a:p>
        </p:txBody>
      </p:sp>
      <p:sp>
        <p:nvSpPr>
          <p:cNvPr id="5" name="Text 2"/>
          <p:cNvSpPr/>
          <p:nvPr/>
        </p:nvSpPr>
        <p:spPr>
          <a:xfrm>
            <a:off x="549783" y="1775520"/>
            <a:ext cx="8044434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250"/>
              </a:lnSpc>
              <a:spcBef>
                <a:spcPts val="750"/>
              </a:spcBef>
              <a:spcAft>
                <a:spcPts val="300"/>
              </a:spcAft>
              <a:buNone/>
            </a:pPr>
            <a:r>
              <a:rPr lang="en-US" sz="1500" dirty="0">
                <a:solidFill>
                  <a:srgbClr val="E8E4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Vos sos el cielo, no las nubes.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381000" y="2537520"/>
            <a:ext cx="2717750" cy="1030486"/>
          </a:xfrm>
          <a:prstGeom prst="roundRect">
            <a:avLst>
              <a:gd name="adj" fmla="val 7395"/>
            </a:avLst>
          </a:prstGeom>
          <a:solidFill>
            <a:srgbClr val="1E1435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" name="Shape 4"/>
          <p:cNvSpPr/>
          <p:nvPr/>
        </p:nvSpPr>
        <p:spPr>
          <a:xfrm>
            <a:off x="381000" y="2551807"/>
            <a:ext cx="2717750" cy="0"/>
          </a:xfrm>
          <a:prstGeom prst="line">
            <a:avLst/>
          </a:prstGeom>
          <a:noFill/>
          <a:ln w="28575">
            <a:solidFill>
              <a:srgbClr val="C77DFF"/>
            </a:solidFill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8" name="Text 5"/>
          <p:cNvSpPr/>
          <p:nvPr/>
        </p:nvSpPr>
        <p:spPr>
          <a:xfrm>
            <a:off x="552450" y="2775645"/>
            <a:ext cx="2422347" cy="1866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470"/>
              </a:lnSpc>
              <a:spcBef>
                <a:spcPts val="300"/>
              </a:spcBef>
              <a:spcAft>
                <a:spcPts val="600"/>
              </a:spcAft>
              <a:buNone/>
            </a:pPr>
            <a:r>
              <a:rPr lang="en-US" sz="1050" b="1" dirty="0">
                <a:solidFill>
                  <a:srgbClr val="FFD7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Preparación</a:t>
            </a:r>
            <a:endParaRPr lang="en-US" sz="1050" dirty="0"/>
          </a:p>
        </p:txBody>
      </p:sp>
      <p:sp>
        <p:nvSpPr>
          <p:cNvPr id="9" name="Text 6"/>
          <p:cNvSpPr/>
          <p:nvPr/>
        </p:nvSpPr>
        <p:spPr>
          <a:xfrm>
            <a:off x="552450" y="3038475"/>
            <a:ext cx="2422347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6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900" dirty="0">
                <a:solidFill>
                  <a:srgbClr val="E8E4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Respirá naturalmente. Solo observá cómo el aire entra y sale.</a:t>
            </a:r>
            <a:endParaRPr lang="en-US" sz="900" dirty="0"/>
          </a:p>
        </p:txBody>
      </p:sp>
      <p:sp>
        <p:nvSpPr>
          <p:cNvPr id="10" name="Text 7"/>
          <p:cNvSpPr/>
          <p:nvPr/>
        </p:nvSpPr>
        <p:spPr>
          <a:xfrm>
            <a:off x="3213050" y="2537520"/>
            <a:ext cx="2717750" cy="1030486"/>
          </a:xfrm>
          <a:prstGeom prst="roundRect">
            <a:avLst>
              <a:gd name="adj" fmla="val 7395"/>
            </a:avLst>
          </a:prstGeom>
          <a:solidFill>
            <a:srgbClr val="1E1435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1" name="Shape 8"/>
          <p:cNvSpPr/>
          <p:nvPr/>
        </p:nvSpPr>
        <p:spPr>
          <a:xfrm>
            <a:off x="3213050" y="2551807"/>
            <a:ext cx="2717750" cy="0"/>
          </a:xfrm>
          <a:prstGeom prst="line">
            <a:avLst/>
          </a:prstGeom>
          <a:noFill/>
          <a:ln w="28575">
            <a:solidFill>
              <a:srgbClr val="C77DFF"/>
            </a:solidFill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12" name="Text 9"/>
          <p:cNvSpPr/>
          <p:nvPr/>
        </p:nvSpPr>
        <p:spPr>
          <a:xfrm>
            <a:off x="3384500" y="2775645"/>
            <a:ext cx="2422347" cy="1866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470"/>
              </a:lnSpc>
              <a:spcBef>
                <a:spcPts val="300"/>
              </a:spcBef>
              <a:spcAft>
                <a:spcPts val="600"/>
              </a:spcAft>
              <a:buNone/>
            </a:pPr>
            <a:r>
              <a:rPr lang="en-US" sz="1050" b="1" dirty="0">
                <a:solidFill>
                  <a:srgbClr val="FFD7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Observación</a:t>
            </a:r>
            <a:endParaRPr lang="en-US" sz="1050" dirty="0"/>
          </a:p>
        </p:txBody>
      </p:sp>
      <p:sp>
        <p:nvSpPr>
          <p:cNvPr id="13" name="Text 10"/>
          <p:cNvSpPr/>
          <p:nvPr/>
        </p:nvSpPr>
        <p:spPr>
          <a:xfrm>
            <a:off x="3384500" y="3038475"/>
            <a:ext cx="2422347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6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900" dirty="0">
                <a:solidFill>
                  <a:srgbClr val="E8E4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Observá tus pensamientos venir y van. No te enganches con ninguno.</a:t>
            </a:r>
            <a:endParaRPr lang="en-US" sz="900" dirty="0"/>
          </a:p>
        </p:txBody>
      </p:sp>
      <p:sp>
        <p:nvSpPr>
          <p:cNvPr id="14" name="Text 11"/>
          <p:cNvSpPr/>
          <p:nvPr/>
        </p:nvSpPr>
        <p:spPr>
          <a:xfrm>
            <a:off x="6045101" y="2537520"/>
            <a:ext cx="2717899" cy="1030486"/>
          </a:xfrm>
          <a:prstGeom prst="roundRect">
            <a:avLst>
              <a:gd name="adj" fmla="val 7395"/>
            </a:avLst>
          </a:prstGeom>
          <a:solidFill>
            <a:srgbClr val="1E1435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5" name="Shape 12"/>
          <p:cNvSpPr/>
          <p:nvPr/>
        </p:nvSpPr>
        <p:spPr>
          <a:xfrm>
            <a:off x="6045101" y="2551807"/>
            <a:ext cx="2717899" cy="0"/>
          </a:xfrm>
          <a:prstGeom prst="line">
            <a:avLst/>
          </a:prstGeom>
          <a:noFill/>
          <a:ln w="28575">
            <a:solidFill>
              <a:srgbClr val="C77DFF"/>
            </a:solidFill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16" name="Text 13"/>
          <p:cNvSpPr/>
          <p:nvPr/>
        </p:nvSpPr>
        <p:spPr>
          <a:xfrm>
            <a:off x="6216551" y="2775645"/>
            <a:ext cx="2422499" cy="1866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470"/>
              </a:lnSpc>
              <a:spcBef>
                <a:spcPts val="300"/>
              </a:spcBef>
              <a:spcAft>
                <a:spcPts val="600"/>
              </a:spcAft>
              <a:buNone/>
            </a:pPr>
            <a:r>
              <a:rPr lang="en-US" sz="1050" b="1" dirty="0">
                <a:solidFill>
                  <a:srgbClr val="FFD7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Anclaje</a:t>
            </a:r>
            <a:endParaRPr lang="en-US" sz="1050" dirty="0"/>
          </a:p>
        </p:txBody>
      </p:sp>
      <p:sp>
        <p:nvSpPr>
          <p:cNvPr id="17" name="Text 14"/>
          <p:cNvSpPr/>
          <p:nvPr/>
        </p:nvSpPr>
        <p:spPr>
          <a:xfrm>
            <a:off x="6216551" y="3038475"/>
            <a:ext cx="2422499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6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900" dirty="0">
                <a:solidFill>
                  <a:srgbClr val="E8E4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 este momento, sin historia, sin futuro, ¿estoy bien?</a:t>
            </a:r>
            <a:endParaRPr lang="en-US" sz="900" dirty="0"/>
          </a:p>
        </p:txBody>
      </p:sp>
      <p:sp>
        <p:nvSpPr>
          <p:cNvPr id="18" name="Text 15"/>
          <p:cNvSpPr/>
          <p:nvPr/>
        </p:nvSpPr>
        <p:spPr>
          <a:xfrm>
            <a:off x="381000" y="3758505"/>
            <a:ext cx="8382000" cy="714375"/>
          </a:xfrm>
          <a:prstGeom prst="roundRect">
            <a:avLst>
              <a:gd name="adj" fmla="val 10667"/>
            </a:avLst>
          </a:prstGeom>
          <a:solidFill>
            <a:srgbClr val="240046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9" name="Shape 16"/>
          <p:cNvSpPr/>
          <p:nvPr/>
        </p:nvSpPr>
        <p:spPr>
          <a:xfrm>
            <a:off x="404813" y="3758505"/>
            <a:ext cx="0" cy="714375"/>
          </a:xfrm>
          <a:prstGeom prst="line">
            <a:avLst/>
          </a:prstGeom>
          <a:noFill/>
          <a:ln w="47625">
            <a:solidFill>
              <a:srgbClr val="FFD700"/>
            </a:solidFill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20" name="Text 17"/>
          <p:cNvSpPr/>
          <p:nvPr/>
        </p:nvSpPr>
        <p:spPr>
          <a:xfrm>
            <a:off x="539591" y="3987105"/>
            <a:ext cx="8112442" cy="257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025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1350" dirty="0">
                <a:solidFill>
                  <a:srgbClr val="E8E4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Simplemente descansá en la presencia. Sin hacer nada. Sin ir a ningún lado. Solo </a:t>
            </a:r>
            <a:r>
              <a:rPr lang="en-US" sz="1350" b="1" dirty="0">
                <a:solidFill>
                  <a:srgbClr val="C77D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ser</a:t>
            </a:r>
            <a:r>
              <a:rPr lang="en-US" sz="1350" dirty="0">
                <a:solidFill>
                  <a:srgbClr val="E8E4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endParaRPr lang="en-US" sz="1350" dirty="0"/>
          </a:p>
        </p:txBody>
      </p:sp>
      <p:sp>
        <p:nvSpPr>
          <p:cNvPr id="21" name="Text 18"/>
          <p:cNvSpPr/>
          <p:nvPr/>
        </p:nvSpPr>
        <p:spPr>
          <a:xfrm>
            <a:off x="381000" y="4762500"/>
            <a:ext cx="1946136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900" dirty="0">
                <a:solidFill>
                  <a:srgbClr val="B8A8D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Capítulo 2 • 12 Pasos Para Despertar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F0A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00" y="228600"/>
            <a:ext cx="4284536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700" b="1" dirty="0">
                <a:solidFill>
                  <a:srgbClr val="C77D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Afirmación Clave</a:t>
            </a:r>
            <a:endParaRPr lang="en-US" sz="2700" dirty="0"/>
          </a:p>
        </p:txBody>
      </p:sp>
      <p:pic>
        <p:nvPicPr>
          <p:cNvPr id="3" name="Image 0" descr="/tmp/rasterized-gradient-4640e2d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680293"/>
            <a:ext cx="8001000" cy="416406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09257" y="1127968"/>
            <a:ext cx="7325487" cy="7313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880"/>
              </a:lnSpc>
              <a:spcBef>
                <a:spcPts val="300"/>
              </a:spcBef>
              <a:spcAft>
                <a:spcPts val="600"/>
              </a:spcAft>
              <a:buNone/>
            </a:pPr>
            <a:r>
              <a:rPr lang="en-US" sz="1800" dirty="0">
                <a:solidFill>
                  <a:srgbClr val="FFD7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Salgo del piloto automático</a:t>
            </a:r>
            <a:endParaRPr lang="en-US" sz="1800" dirty="0"/>
          </a:p>
          <a:p>
            <a:pPr marL="0" indent="0" algn="ctr">
              <a:lnSpc>
                <a:spcPts val="2880"/>
              </a:lnSpc>
              <a:spcBef>
                <a:spcPts val="300"/>
              </a:spcBef>
              <a:spcAft>
                <a:spcPts val="600"/>
              </a:spcAft>
              <a:buNone/>
            </a:pPr>
            <a:r>
              <a:rPr lang="en-US" sz="1800" dirty="0">
                <a:solidFill>
                  <a:srgbClr val="FFD7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 elijo la presencia.</a:t>
            </a:r>
            <a:endParaRPr lang="en-US" sz="1800" dirty="0"/>
          </a:p>
        </p:txBody>
      </p:sp>
      <p:sp>
        <p:nvSpPr>
          <p:cNvPr id="5" name="Text 2"/>
          <p:cNvSpPr/>
          <p:nvPr/>
        </p:nvSpPr>
        <p:spPr>
          <a:xfrm>
            <a:off x="909257" y="1935510"/>
            <a:ext cx="7325487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400"/>
              </a:lnSpc>
              <a:spcBef>
                <a:spcPts val="300"/>
              </a:spcBef>
              <a:spcAft>
                <a:spcPts val="600"/>
              </a:spcAft>
              <a:buNone/>
            </a:pPr>
            <a:r>
              <a:rPr lang="en-US" sz="1500" dirty="0">
                <a:solidFill>
                  <a:srgbClr val="E8E4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soy mis pensamientos.</a:t>
            </a:r>
            <a:endParaRPr lang="en-US" sz="1500" dirty="0"/>
          </a:p>
          <a:p>
            <a:pPr marL="0" indent="0" algn="ctr">
              <a:lnSpc>
                <a:spcPts val="2400"/>
              </a:lnSpc>
              <a:spcBef>
                <a:spcPts val="300"/>
              </a:spcBef>
              <a:spcAft>
                <a:spcPts val="600"/>
              </a:spcAft>
              <a:buNone/>
            </a:pPr>
            <a:r>
              <a:rPr lang="en-US" sz="1500" dirty="0">
                <a:solidFill>
                  <a:srgbClr val="E8E4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soy mis reacciones.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909257" y="2621310"/>
            <a:ext cx="7325487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400"/>
              </a:lnSpc>
              <a:spcBef>
                <a:spcPts val="300"/>
              </a:spcBef>
              <a:spcAft>
                <a:spcPts val="600"/>
              </a:spcAft>
              <a:buNone/>
            </a:pPr>
            <a:r>
              <a:rPr lang="en-US" sz="1500" dirty="0">
                <a:solidFill>
                  <a:srgbClr val="C77D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Soy conciencia pura observando</a:t>
            </a:r>
            <a:endParaRPr lang="en-US" sz="1500" dirty="0"/>
          </a:p>
          <a:p>
            <a:pPr marL="0" indent="0" algn="ctr">
              <a:lnSpc>
                <a:spcPts val="2400"/>
              </a:lnSpc>
              <a:spcBef>
                <a:spcPts val="300"/>
              </a:spcBef>
              <a:spcAft>
                <a:spcPts val="600"/>
              </a:spcAft>
              <a:buNone/>
            </a:pPr>
            <a:r>
              <a:rPr lang="en-US" sz="1500" dirty="0">
                <a:solidFill>
                  <a:srgbClr val="C77D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danza de la vida.</a:t>
            </a:r>
            <a:endParaRPr lang="en-US" sz="1500" dirty="0"/>
          </a:p>
        </p:txBody>
      </p:sp>
      <p:sp>
        <p:nvSpPr>
          <p:cNvPr id="7" name="Text 4"/>
          <p:cNvSpPr/>
          <p:nvPr/>
        </p:nvSpPr>
        <p:spPr>
          <a:xfrm>
            <a:off x="909257" y="3307110"/>
            <a:ext cx="7325487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400"/>
              </a:lnSpc>
              <a:spcBef>
                <a:spcPts val="300"/>
              </a:spcBef>
              <a:spcAft>
                <a:spcPts val="600"/>
              </a:spcAft>
              <a:buNone/>
            </a:pPr>
            <a:r>
              <a:rPr lang="en-US" sz="1500" dirty="0">
                <a:solidFill>
                  <a:srgbClr val="E8E4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Desde este momento,</a:t>
            </a:r>
            <a:endParaRPr lang="en-US" sz="1500" dirty="0"/>
          </a:p>
          <a:p>
            <a:pPr marL="0" indent="0" algn="ctr">
              <a:lnSpc>
                <a:spcPts val="2400"/>
              </a:lnSpc>
              <a:spcBef>
                <a:spcPts val="300"/>
              </a:spcBef>
              <a:spcAft>
                <a:spcPts val="600"/>
              </a:spcAft>
              <a:buNone/>
            </a:pPr>
            <a:r>
              <a:rPr lang="en-US" sz="1500" dirty="0">
                <a:solidFill>
                  <a:srgbClr val="E8E4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elijo responder, no reaccionar.</a:t>
            </a:r>
            <a:endParaRPr lang="en-US" sz="1500" dirty="0"/>
          </a:p>
        </p:txBody>
      </p:sp>
      <p:sp>
        <p:nvSpPr>
          <p:cNvPr id="8" name="Text 5"/>
          <p:cNvSpPr/>
          <p:nvPr/>
        </p:nvSpPr>
        <p:spPr>
          <a:xfrm>
            <a:off x="909257" y="4031010"/>
            <a:ext cx="7325487" cy="3656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880"/>
              </a:lnSpc>
              <a:spcBef>
                <a:spcPts val="900"/>
              </a:spcBef>
              <a:spcAft>
                <a:spcPts val="300"/>
              </a:spcAft>
              <a:buNone/>
            </a:pPr>
            <a:r>
              <a:rPr lang="en-US" sz="1800" b="1" dirty="0">
                <a:solidFill>
                  <a:srgbClr val="FFD7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Soy libre.</a:t>
            </a:r>
            <a:endParaRPr lang="en-US" sz="1800" dirty="0"/>
          </a:p>
        </p:txBody>
      </p:sp>
      <p:sp>
        <p:nvSpPr>
          <p:cNvPr id="9" name="Text 6"/>
          <p:cNvSpPr/>
          <p:nvPr/>
        </p:nvSpPr>
        <p:spPr>
          <a:xfrm>
            <a:off x="381000" y="4762500"/>
            <a:ext cx="1946136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900" dirty="0">
                <a:solidFill>
                  <a:srgbClr val="B8A8D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Capítulo 2 • 12 Pasos Para Despertar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F0A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00" y="228600"/>
            <a:ext cx="4284536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700" b="1" dirty="0">
                <a:solidFill>
                  <a:srgbClr val="C77D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El Resultado de Este Paso</a:t>
            </a:r>
            <a:endParaRPr lang="en-US" sz="2700" dirty="0"/>
          </a:p>
        </p:txBody>
      </p:sp>
      <p:sp>
        <p:nvSpPr>
          <p:cNvPr id="3" name="Text 1"/>
          <p:cNvSpPr/>
          <p:nvPr/>
        </p:nvSpPr>
        <p:spPr>
          <a:xfrm>
            <a:off x="297180" y="1100435"/>
            <a:ext cx="854964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1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1500" b="1" dirty="0">
                <a:solidFill>
                  <a:srgbClr val="FFD7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 completar este paso conscientemente, habrás:</a:t>
            </a:r>
            <a:endParaRPr lang="en-US" sz="1500" dirty="0"/>
          </a:p>
        </p:txBody>
      </p:sp>
      <p:sp>
        <p:nvSpPr>
          <p:cNvPr id="4" name="Text 2"/>
          <p:cNvSpPr/>
          <p:nvPr/>
        </p:nvSpPr>
        <p:spPr>
          <a:xfrm>
            <a:off x="381000" y="1500485"/>
            <a:ext cx="8382000" cy="478036"/>
          </a:xfrm>
          <a:prstGeom prst="roundRect">
            <a:avLst>
              <a:gd name="adj" fmla="val 11955"/>
            </a:avLst>
          </a:prstGeom>
          <a:solidFill>
            <a:srgbClr val="1E1435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" name="Shape 3"/>
          <p:cNvSpPr/>
          <p:nvPr/>
        </p:nvSpPr>
        <p:spPr>
          <a:xfrm>
            <a:off x="400050" y="1500485"/>
            <a:ext cx="0" cy="478036"/>
          </a:xfrm>
          <a:prstGeom prst="line">
            <a:avLst/>
          </a:prstGeom>
          <a:noFill/>
          <a:ln w="38100">
            <a:solidFill>
              <a:srgbClr val="C77DFF"/>
            </a:solidFill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6" name="Text 4"/>
          <p:cNvSpPr/>
          <p:nvPr/>
        </p:nvSpPr>
        <p:spPr>
          <a:xfrm>
            <a:off x="609600" y="1652885"/>
            <a:ext cx="8122158" cy="173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65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975" dirty="0">
                <a:solidFill>
                  <a:srgbClr val="E8E4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Identificado tus patrones automáticos principales</a:t>
            </a:r>
            <a:endParaRPr lang="en-US" sz="975" dirty="0"/>
          </a:p>
        </p:txBody>
      </p:sp>
      <p:sp>
        <p:nvSpPr>
          <p:cNvPr id="7" name="Text 5"/>
          <p:cNvSpPr/>
          <p:nvPr/>
        </p:nvSpPr>
        <p:spPr>
          <a:xfrm>
            <a:off x="381000" y="2073771"/>
            <a:ext cx="8382000" cy="478036"/>
          </a:xfrm>
          <a:prstGeom prst="roundRect">
            <a:avLst>
              <a:gd name="adj" fmla="val 11955"/>
            </a:avLst>
          </a:prstGeom>
          <a:solidFill>
            <a:srgbClr val="1E1435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8" name="Shape 6"/>
          <p:cNvSpPr/>
          <p:nvPr/>
        </p:nvSpPr>
        <p:spPr>
          <a:xfrm>
            <a:off x="400050" y="2073771"/>
            <a:ext cx="0" cy="478036"/>
          </a:xfrm>
          <a:prstGeom prst="line">
            <a:avLst/>
          </a:prstGeom>
          <a:noFill/>
          <a:ln w="38100">
            <a:solidFill>
              <a:srgbClr val="C77DFF"/>
            </a:solidFill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9" name="Text 7"/>
          <p:cNvSpPr/>
          <p:nvPr/>
        </p:nvSpPr>
        <p:spPr>
          <a:xfrm>
            <a:off x="609600" y="2226171"/>
            <a:ext cx="8122158" cy="173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65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975" dirty="0">
                <a:solidFill>
                  <a:srgbClr val="E8E4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Comprendido que no sos tu mente ni tu ego</a:t>
            </a:r>
            <a:endParaRPr lang="en-US" sz="975" dirty="0"/>
          </a:p>
        </p:txBody>
      </p:sp>
      <p:sp>
        <p:nvSpPr>
          <p:cNvPr id="10" name="Text 8"/>
          <p:cNvSpPr/>
          <p:nvPr/>
        </p:nvSpPr>
        <p:spPr>
          <a:xfrm>
            <a:off x="381000" y="2647057"/>
            <a:ext cx="8382000" cy="478036"/>
          </a:xfrm>
          <a:prstGeom prst="roundRect">
            <a:avLst>
              <a:gd name="adj" fmla="val 11955"/>
            </a:avLst>
          </a:prstGeom>
          <a:solidFill>
            <a:srgbClr val="1E1435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400050" y="2647057"/>
            <a:ext cx="0" cy="478036"/>
          </a:xfrm>
          <a:prstGeom prst="line">
            <a:avLst/>
          </a:prstGeom>
          <a:noFill/>
          <a:ln w="38100">
            <a:solidFill>
              <a:srgbClr val="C77DFF"/>
            </a:solidFill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12" name="Text 10"/>
          <p:cNvSpPr/>
          <p:nvPr/>
        </p:nvSpPr>
        <p:spPr>
          <a:xfrm>
            <a:off x="609600" y="2799457"/>
            <a:ext cx="8122158" cy="173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65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975" dirty="0">
                <a:solidFill>
                  <a:srgbClr val="E8E4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Aprendido la herramienta de la pausa consciente</a:t>
            </a:r>
            <a:endParaRPr lang="en-US" sz="975" dirty="0"/>
          </a:p>
        </p:txBody>
      </p:sp>
      <p:sp>
        <p:nvSpPr>
          <p:cNvPr id="13" name="Text 11"/>
          <p:cNvSpPr/>
          <p:nvPr/>
        </p:nvSpPr>
        <p:spPr>
          <a:xfrm>
            <a:off x="381000" y="3220343"/>
            <a:ext cx="8382000" cy="478036"/>
          </a:xfrm>
          <a:prstGeom prst="roundRect">
            <a:avLst>
              <a:gd name="adj" fmla="val 11955"/>
            </a:avLst>
          </a:prstGeom>
          <a:solidFill>
            <a:srgbClr val="1E1435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4" name="Shape 12"/>
          <p:cNvSpPr/>
          <p:nvPr/>
        </p:nvSpPr>
        <p:spPr>
          <a:xfrm>
            <a:off x="400050" y="3220343"/>
            <a:ext cx="0" cy="478036"/>
          </a:xfrm>
          <a:prstGeom prst="line">
            <a:avLst/>
          </a:prstGeom>
          <a:noFill/>
          <a:ln w="38100">
            <a:solidFill>
              <a:srgbClr val="C77DFF"/>
            </a:solidFill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15" name="Text 13"/>
          <p:cNvSpPr/>
          <p:nvPr/>
        </p:nvSpPr>
        <p:spPr>
          <a:xfrm>
            <a:off x="609600" y="3372743"/>
            <a:ext cx="8122158" cy="173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65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975" dirty="0">
                <a:solidFill>
                  <a:srgbClr val="E8E4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Creado espacio entre estímulo y respuesta</a:t>
            </a:r>
            <a:endParaRPr lang="en-US" sz="975" dirty="0"/>
          </a:p>
        </p:txBody>
      </p:sp>
      <p:sp>
        <p:nvSpPr>
          <p:cNvPr id="16" name="Text 14"/>
          <p:cNvSpPr/>
          <p:nvPr/>
        </p:nvSpPr>
        <p:spPr>
          <a:xfrm>
            <a:off x="381000" y="3793629"/>
            <a:ext cx="8382000" cy="478036"/>
          </a:xfrm>
          <a:prstGeom prst="roundRect">
            <a:avLst>
              <a:gd name="adj" fmla="val 11955"/>
            </a:avLst>
          </a:prstGeom>
          <a:solidFill>
            <a:srgbClr val="1E1435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7" name="Shape 15"/>
          <p:cNvSpPr/>
          <p:nvPr/>
        </p:nvSpPr>
        <p:spPr>
          <a:xfrm>
            <a:off x="400050" y="3793629"/>
            <a:ext cx="0" cy="478036"/>
          </a:xfrm>
          <a:prstGeom prst="line">
            <a:avLst/>
          </a:prstGeom>
          <a:noFill/>
          <a:ln w="38100">
            <a:solidFill>
              <a:srgbClr val="C77DFF"/>
            </a:solidFill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18" name="Text 16"/>
          <p:cNvSpPr/>
          <p:nvPr/>
        </p:nvSpPr>
        <p:spPr>
          <a:xfrm>
            <a:off x="609600" y="3946029"/>
            <a:ext cx="8122158" cy="173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65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975" dirty="0">
                <a:solidFill>
                  <a:srgbClr val="E8E4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Experimentado el silencio interior y la paz</a:t>
            </a:r>
            <a:endParaRPr lang="en-US" sz="975" dirty="0"/>
          </a:p>
        </p:txBody>
      </p:sp>
      <p:sp>
        <p:nvSpPr>
          <p:cNvPr id="19" name="Text 17"/>
          <p:cNvSpPr/>
          <p:nvPr/>
        </p:nvSpPr>
        <p:spPr>
          <a:xfrm>
            <a:off x="381000" y="4686300"/>
            <a:ext cx="1276677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900" dirty="0">
                <a:solidFill>
                  <a:srgbClr val="B8A8D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María Fernanda Méndez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741</Words>
  <Application>Microsoft Office PowerPoint</Application>
  <PresentationFormat>Presentación en pantalla (16:9)</PresentationFormat>
  <Paragraphs>103</Paragraphs>
  <Slides>10</Slides>
  <Notes>10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3" baseType="lpstr">
      <vt:lpstr>Arial</vt:lpstr>
      <vt:lpstr>Georgia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Volver a Vos - Paso 2: Salir del Piloto Automático</dc:title>
  <dc:subject>12 Pasos Para Despertar</dc:subject>
  <dc:creator>María Fernanda Méndez</dc:creator>
  <cp:lastModifiedBy>Maria Fernanda .</cp:lastModifiedBy>
  <cp:revision>1</cp:revision>
  <dcterms:created xsi:type="dcterms:W3CDTF">2025-12-09T22:19:27Z</dcterms:created>
  <dcterms:modified xsi:type="dcterms:W3CDTF">2025-12-09T22:31:11Z</dcterms:modified>
</cp:coreProperties>
</file>